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87" r:id="rId2"/>
    <p:sldId id="291" r:id="rId3"/>
    <p:sldId id="260" r:id="rId4"/>
    <p:sldId id="286" r:id="rId5"/>
    <p:sldId id="284" r:id="rId6"/>
    <p:sldId id="300" r:id="rId7"/>
    <p:sldId id="288" r:id="rId8"/>
    <p:sldId id="292" r:id="rId9"/>
    <p:sldId id="293" r:id="rId10"/>
    <p:sldId id="285" r:id="rId11"/>
    <p:sldId id="294" r:id="rId12"/>
    <p:sldId id="295" r:id="rId13"/>
    <p:sldId id="296" r:id="rId14"/>
    <p:sldId id="301" r:id="rId15"/>
    <p:sldId id="297" r:id="rId16"/>
    <p:sldId id="298" r:id="rId17"/>
    <p:sldId id="299" r:id="rId18"/>
    <p:sldId id="302" r:id="rId19"/>
    <p:sldId id="258" r:id="rId20"/>
    <p:sldId id="262" r:id="rId21"/>
    <p:sldId id="303" r:id="rId22"/>
    <p:sldId id="289" r:id="rId23"/>
    <p:sldId id="305" r:id="rId24"/>
    <p:sldId id="304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inzel" panose="020B0604020202020204" charset="0"/>
      <p:regular r:id="rId33"/>
      <p:bold r:id="rId34"/>
    </p:embeddedFont>
    <p:embeddedFont>
      <p:font typeface="DengXian" panose="02010600030101010101" pitchFamily="2" charset="-122"/>
      <p:regular r:id="rId35"/>
      <p:bold r:id="rId36"/>
    </p:embeddedFont>
    <p:embeddedFont>
      <p:font typeface="Libre Baskerville" panose="020B0604020202020204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412"/>
    <a:srgbClr val="963334"/>
    <a:srgbClr val="730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2D59-F775-4B49-B2D9-0CA7FBBE9832}">
  <a:tblStyle styleId="{C9722D59-F775-4B49-B2D9-0CA7FBBE9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6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04494-10CB-4453-8FBF-21A46DF765D3}" type="doc">
      <dgm:prSet loTypeId="urn:microsoft.com/office/officeart/2005/8/layout/hierarchy6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6E683BC-2F49-4D6C-9E7A-6D07DDBDE03B}" type="pres">
      <dgm:prSet presAssocID="{D1004494-10CB-4453-8FBF-21A46DF765D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3973C-6118-4CE5-92C6-3C00F9DB640B}" type="pres">
      <dgm:prSet presAssocID="{D1004494-10CB-4453-8FBF-21A46DF765D3}" presName="hierFlow" presStyleCnt="0"/>
      <dgm:spPr/>
    </dgm:pt>
    <dgm:pt modelId="{FE624C58-759F-4D26-8178-E668CDBEC7B9}" type="pres">
      <dgm:prSet presAssocID="{D1004494-10CB-4453-8FBF-21A46DF765D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DDEF4F4-ABB6-4F45-9997-142A633BCC5E}" type="pres">
      <dgm:prSet presAssocID="{D1004494-10CB-4453-8FBF-21A46DF765D3}" presName="bgShapesFlow" presStyleCnt="0"/>
      <dgm:spPr/>
    </dgm:pt>
  </dgm:ptLst>
  <dgm:cxnLst>
    <dgm:cxn modelId="{4476640E-B643-4805-90A7-D13242E8803A}" type="presOf" srcId="{D1004494-10CB-4453-8FBF-21A46DF765D3}" destId="{D6E683BC-2F49-4D6C-9E7A-6D07DDBDE03B}" srcOrd="0" destOrd="0" presId="urn:microsoft.com/office/officeart/2005/8/layout/hierarchy6"/>
    <dgm:cxn modelId="{1E7F6D86-BD29-429F-9E82-57264A222FE5}" type="presParOf" srcId="{D6E683BC-2F49-4D6C-9E7A-6D07DDBDE03B}" destId="{6E73973C-6118-4CE5-92C6-3C00F9DB640B}" srcOrd="0" destOrd="0" presId="urn:microsoft.com/office/officeart/2005/8/layout/hierarchy6"/>
    <dgm:cxn modelId="{49DC5973-887D-46DB-949D-8CAFC619D942}" type="presParOf" srcId="{6E73973C-6118-4CE5-92C6-3C00F9DB640B}" destId="{FE624C58-759F-4D26-8178-E668CDBEC7B9}" srcOrd="0" destOrd="0" presId="urn:microsoft.com/office/officeart/2005/8/layout/hierarchy6"/>
    <dgm:cxn modelId="{1B6A88C6-92BE-4D2C-8FE6-95AFA5357549}" type="presParOf" srcId="{D6E683BC-2F49-4D6C-9E7A-6D07DDBDE03B}" destId="{8DDEF4F4-ABB6-4F45-9997-142A633BCC5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43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85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16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5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60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2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0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5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9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31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jpeg"/><Relationship Id="rId4" Type="http://schemas.openxmlformats.org/officeDocument/2006/relationships/diagramData" Target="../diagrams/data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0ACC63-B810-4D45-9C81-24F1E17F0B71}"/>
              </a:ext>
            </a:extLst>
          </p:cNvPr>
          <p:cNvSpPr/>
          <p:nvPr/>
        </p:nvSpPr>
        <p:spPr>
          <a:xfrm>
            <a:off x="1228034" y="1719844"/>
            <a:ext cx="69927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latin typeface="Cinzel" panose="020B0604020202020204" charset="0"/>
                <a:cs typeface="Calibri" panose="020F0502020204030204" pitchFamily="34" charset="0"/>
              </a:rPr>
              <a:t>Analysis on Britain’s Early Modern Social Network</a:t>
            </a:r>
            <a:endParaRPr lang="en-US" sz="3400" b="1" dirty="0">
              <a:latin typeface="Cinzel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8255-3D0B-457E-9FB0-8F5CF29B27A5}"/>
              </a:ext>
            </a:extLst>
          </p:cNvPr>
          <p:cNvSpPr txBox="1"/>
          <p:nvPr/>
        </p:nvSpPr>
        <p:spPr>
          <a:xfrm>
            <a:off x="5371547" y="2858617"/>
            <a:ext cx="187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inzel" panose="020B0604020202020204" charset="0"/>
              </a:rPr>
              <a:t>- Team 6 -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Josh Chen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Alex Lu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Mira </a:t>
            </a:r>
            <a:r>
              <a:rPr lang="en-US" b="1" dirty="0" err="1">
                <a:latin typeface="Cinzel" panose="020B0604020202020204" charset="0"/>
              </a:rPr>
              <a:t>Stefanova</a:t>
            </a:r>
            <a:r>
              <a:rPr lang="en-US" b="1" dirty="0">
                <a:latin typeface="Cinzel" panose="020B0604020202020204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Andy You</a:t>
            </a:r>
          </a:p>
        </p:txBody>
      </p:sp>
    </p:spTree>
    <p:extLst>
      <p:ext uri="{BB962C8B-B14F-4D97-AF65-F5344CB8AC3E}">
        <p14:creationId xmlns:p14="http://schemas.microsoft.com/office/powerpoint/2010/main" val="211100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11E3B-3460-4F3E-832A-C855FB65D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85" y="2786575"/>
            <a:ext cx="2189043" cy="2114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94C00-98AF-4A0E-A30A-25CEB384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54B87D9-A6E7-423E-AA64-057B5BF9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/>
          <a:stretch/>
        </p:blipFill>
        <p:spPr>
          <a:xfrm>
            <a:off x="4846350" y="801275"/>
            <a:ext cx="2035357" cy="2035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3AF64-A7C3-482C-8E04-5070FFEF3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1594" y="856783"/>
            <a:ext cx="2035263" cy="1924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6DE89-25C1-437B-8843-6F68CE18B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>
          <a:xfrm>
            <a:off x="494951" y="1302268"/>
            <a:ext cx="3989068" cy="3000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C39AC-5EE3-4DBA-A33D-E2C69FE1EFD3}"/>
              </a:ext>
            </a:extLst>
          </p:cNvPr>
          <p:cNvSpPr txBox="1"/>
          <p:nvPr/>
        </p:nvSpPr>
        <p:spPr>
          <a:xfrm>
            <a:off x="494951" y="242849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Highest Degree K-Core for Years 1500, 1600, 1700</a:t>
            </a:r>
          </a:p>
        </p:txBody>
      </p:sp>
    </p:spTree>
    <p:extLst>
      <p:ext uri="{BB962C8B-B14F-4D97-AF65-F5344CB8AC3E}">
        <p14:creationId xmlns:p14="http://schemas.microsoft.com/office/powerpoint/2010/main" val="257585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F134B-4E2F-40ED-95D9-A077E7AC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Content Placeholder 20">
            <a:extLst>
              <a:ext uri="{FF2B5EF4-FFF2-40B4-BE49-F238E27FC236}">
                <a16:creationId xmlns:a16="http://schemas.microsoft.com/office/drawing/2014/main" id="{BE683FDC-926D-43CC-B404-CA6EFAE3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3" y="1800189"/>
            <a:ext cx="2718639" cy="273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7530A-27B6-4A7E-BF79-C99499D17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42" y="1788479"/>
            <a:ext cx="2716571" cy="2744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CE1B9-2D1D-42F1-8626-87B81FC1E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" y="1876016"/>
            <a:ext cx="2481217" cy="2568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35D12-89D3-49A3-BE6C-31B65CDFD00E}"/>
              </a:ext>
            </a:extLst>
          </p:cNvPr>
          <p:cNvSpPr txBox="1">
            <a:spLocks/>
          </p:cNvSpPr>
          <p:nvPr/>
        </p:nvSpPr>
        <p:spPr>
          <a:xfrm>
            <a:off x="951268" y="365125"/>
            <a:ext cx="7020140" cy="784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12F23-7E23-4E20-B092-A63F1435F4EE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Multidimensional Scaling Based on Centralities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52014-4D84-4C9E-893C-5553F8B0BFCA}"/>
              </a:ext>
            </a:extLst>
          </p:cNvPr>
          <p:cNvSpPr txBox="1"/>
          <p:nvPr/>
        </p:nvSpPr>
        <p:spPr>
          <a:xfrm>
            <a:off x="543035" y="1113589"/>
            <a:ext cx="81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Clearly visible core with 3 small clusters on the periphery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982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BDE1-9E2B-442F-B2C2-7F7DA7C71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688F-4D83-4212-A8BC-BCAE331F2084}"/>
              </a:ext>
            </a:extLst>
          </p:cNvPr>
          <p:cNvSpPr txBox="1">
            <a:spLocks/>
          </p:cNvSpPr>
          <p:nvPr/>
        </p:nvSpPr>
        <p:spPr>
          <a:xfrm>
            <a:off x="845890" y="1474952"/>
            <a:ext cx="3410228" cy="27233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The percentage of people who belong to the largest component of the graph.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7E3F1-644A-40CB-8E63-12EB9D11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5" b="14596"/>
          <a:stretch/>
        </p:blipFill>
        <p:spPr>
          <a:xfrm>
            <a:off x="4903457" y="2547226"/>
            <a:ext cx="3410228" cy="1951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7EB1E9-A4FE-46E7-B2C9-4A832619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4" b="14595"/>
          <a:stretch/>
        </p:blipFill>
        <p:spPr>
          <a:xfrm>
            <a:off x="857535" y="2571750"/>
            <a:ext cx="3410228" cy="19268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575430-DA95-45E6-A230-1358DDAA970E}"/>
              </a:ext>
            </a:extLst>
          </p:cNvPr>
          <p:cNvSpPr txBox="1">
            <a:spLocks/>
          </p:cNvSpPr>
          <p:nvPr/>
        </p:nvSpPr>
        <p:spPr>
          <a:xfrm>
            <a:off x="4820745" y="1345324"/>
            <a:ext cx="3745031" cy="2852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Number of relationships that existed in the data in each year.</a:t>
            </a:r>
          </a:p>
          <a:p>
            <a:r>
              <a:rPr lang="en-US" sz="1800" dirty="0"/>
              <a:t>First and last 50 years lack sufficient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01E64-724E-4F88-B916-4CDAE6E7687D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Over 90% of the network members belong to the core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049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7AE99-F469-4985-BC56-7E962A4DC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107;p18">
            <a:extLst>
              <a:ext uri="{FF2B5EF4-FFF2-40B4-BE49-F238E27FC236}">
                <a16:creationId xmlns:a16="http://schemas.microsoft.com/office/drawing/2014/main" id="{3CEEF2C4-B608-41D6-A260-A6840EBFBB11}"/>
              </a:ext>
            </a:extLst>
          </p:cNvPr>
          <p:cNvSpPr txBox="1">
            <a:spLocks/>
          </p:cNvSpPr>
          <p:nvPr/>
        </p:nvSpPr>
        <p:spPr>
          <a:xfrm>
            <a:off x="195794" y="171984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42784-F587-417E-9B6F-A59A3B41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17" y="1170189"/>
            <a:ext cx="4237350" cy="3116602"/>
          </a:xfrm>
          <a:prstGeom prst="rect">
            <a:avLst/>
          </a:prstGeom>
        </p:spPr>
      </p:pic>
      <p:sp>
        <p:nvSpPr>
          <p:cNvPr id="6" name="Google Shape;107;p18">
            <a:extLst>
              <a:ext uri="{FF2B5EF4-FFF2-40B4-BE49-F238E27FC236}">
                <a16:creationId xmlns:a16="http://schemas.microsoft.com/office/drawing/2014/main" id="{91403287-8442-4763-888F-5384CEF04197}"/>
              </a:ext>
            </a:extLst>
          </p:cNvPr>
          <p:cNvSpPr txBox="1">
            <a:spLocks/>
          </p:cNvSpPr>
          <p:nvPr/>
        </p:nvSpPr>
        <p:spPr>
          <a:xfrm>
            <a:off x="416909" y="1401380"/>
            <a:ext cx="4006123" cy="3083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Complex network with low interconnectivity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</a:t>
            </a:r>
            <a:r>
              <a:rPr lang="en-US" sz="1800" dirty="0">
                <a:solidFill>
                  <a:schemeClr val="tx1"/>
                </a:solidFill>
              </a:rPr>
              <a:t>ay suffer from instability when negative relationships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Potential for structural gaps and natural development of many new connections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E3A1A-A0CC-4F98-95E4-149CD50E14FD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network exhibits low triadic closure over time </a:t>
            </a:r>
          </a:p>
        </p:txBody>
      </p:sp>
    </p:spTree>
    <p:extLst>
      <p:ext uri="{BB962C8B-B14F-4D97-AF65-F5344CB8AC3E}">
        <p14:creationId xmlns:p14="http://schemas.microsoft.com/office/powerpoint/2010/main" val="371059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709683" y="804920"/>
            <a:ext cx="5707540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Network characteristics,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709683" y="1602499"/>
            <a:ext cx="5763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Evaluate whether network exhibits homophily base on gender and based on social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 likelihood of this network structure compared to random chance</a:t>
            </a:r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AA0FFE2C-50C7-439D-AFE9-0169029EA03F}"/>
              </a:ext>
            </a:extLst>
          </p:cNvPr>
          <p:cNvSpPr txBox="1">
            <a:spLocks/>
          </p:cNvSpPr>
          <p:nvPr/>
        </p:nvSpPr>
        <p:spPr>
          <a:xfrm>
            <a:off x="1639614" y="2679717"/>
            <a:ext cx="6018923" cy="46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l">
              <a:buNone/>
            </a:pPr>
            <a:r>
              <a:rPr lang="en-GB" sz="1800" b="1" i="0" dirty="0">
                <a:solidFill>
                  <a:schemeClr val="tx1"/>
                </a:solidFill>
                <a:latin typeface="+mj-lt"/>
              </a:rPr>
              <a:t>Expected findings: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AACBC-F2EF-4559-A95A-04EEC21527E9}"/>
              </a:ext>
            </a:extLst>
          </p:cNvPr>
          <p:cNvSpPr txBox="1"/>
          <p:nvPr/>
        </p:nvSpPr>
        <p:spPr>
          <a:xfrm>
            <a:off x="1709683" y="3227020"/>
            <a:ext cx="5763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Clear homophily based on both gender and social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Proof that the tie formation within this network is not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52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" name="Google Shape;107;p18">
            <a:extLst>
              <a:ext uri="{FF2B5EF4-FFF2-40B4-BE49-F238E27FC236}">
                <a16:creationId xmlns:a16="http://schemas.microsoft.com/office/drawing/2014/main" id="{7498C700-AED7-461D-800A-053AD049FBF5}"/>
              </a:ext>
            </a:extLst>
          </p:cNvPr>
          <p:cNvSpPr txBox="1">
            <a:spLocks/>
          </p:cNvSpPr>
          <p:nvPr/>
        </p:nvSpPr>
        <p:spPr>
          <a:xfrm>
            <a:off x="195794" y="171984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EA91CD-7E64-4CB7-91D6-8448BD57899F}"/>
              </a:ext>
            </a:extLst>
          </p:cNvPr>
          <p:cNvGrpSpPr/>
          <p:nvPr/>
        </p:nvGrpSpPr>
        <p:grpSpPr>
          <a:xfrm>
            <a:off x="266767" y="1922400"/>
            <a:ext cx="8722198" cy="2794444"/>
            <a:chOff x="209429" y="1498482"/>
            <a:chExt cx="8722198" cy="2794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83CFA4-8B35-43C0-BE1E-986BF7F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722"/>
            <a:stretch/>
          </p:blipFill>
          <p:spPr>
            <a:xfrm>
              <a:off x="2413874" y="1498484"/>
              <a:ext cx="2113640" cy="1356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76E8E-084E-4199-944A-1709458C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722"/>
            <a:stretch/>
          </p:blipFill>
          <p:spPr>
            <a:xfrm>
              <a:off x="218210" y="1498484"/>
              <a:ext cx="2113640" cy="13568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820549-30C5-47AE-85EE-A7EF3E106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722"/>
            <a:stretch/>
          </p:blipFill>
          <p:spPr>
            <a:xfrm>
              <a:off x="4609538" y="1498483"/>
              <a:ext cx="2113640" cy="13568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5AF2FA-EE9E-42D9-AEE1-4A89B7DA6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872"/>
            <a:stretch/>
          </p:blipFill>
          <p:spPr>
            <a:xfrm>
              <a:off x="4605877" y="2936102"/>
              <a:ext cx="2117301" cy="13568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EA1E66-AA80-4F40-8770-E1DF3012A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2873"/>
            <a:stretch/>
          </p:blipFill>
          <p:spPr>
            <a:xfrm>
              <a:off x="209429" y="2936102"/>
              <a:ext cx="2117302" cy="13568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3FE9CD-5CA5-4DB3-B4A6-0A22A4410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358"/>
            <a:stretch/>
          </p:blipFill>
          <p:spPr>
            <a:xfrm>
              <a:off x="2413874" y="2936103"/>
              <a:ext cx="2104860" cy="13568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483CF2-1DCB-4586-A2A9-F1E2C0885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3037"/>
            <a:stretch/>
          </p:blipFill>
          <p:spPr>
            <a:xfrm>
              <a:off x="6810321" y="1498482"/>
              <a:ext cx="2121306" cy="13568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327B90-BF70-4839-B88A-997C64C75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37"/>
            <a:stretch/>
          </p:blipFill>
          <p:spPr>
            <a:xfrm>
              <a:off x="6810321" y="2936102"/>
              <a:ext cx="2121306" cy="1356823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A2CD96-4B11-45CB-9514-154B180C88F5}"/>
              </a:ext>
            </a:extLst>
          </p:cNvPr>
          <p:cNvSpPr/>
          <p:nvPr/>
        </p:nvSpPr>
        <p:spPr>
          <a:xfrm>
            <a:off x="155035" y="1922400"/>
            <a:ext cx="158053" cy="135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Mean  closure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4E5F5B-05C0-455E-904F-970900042F7B}"/>
              </a:ext>
            </a:extLst>
          </p:cNvPr>
          <p:cNvSpPr/>
          <p:nvPr/>
        </p:nvSpPr>
        <p:spPr>
          <a:xfrm>
            <a:off x="156429" y="3360020"/>
            <a:ext cx="158053" cy="14744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Mean  closure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Google Shape;107;p18">
            <a:extLst>
              <a:ext uri="{FF2B5EF4-FFF2-40B4-BE49-F238E27FC236}">
                <a16:creationId xmlns:a16="http://schemas.microsoft.com/office/drawing/2014/main" id="{91E6C507-A05F-4727-99E7-35B95285874F}"/>
              </a:ext>
            </a:extLst>
          </p:cNvPr>
          <p:cNvSpPr txBox="1">
            <a:spLocks/>
          </p:cNvSpPr>
          <p:nvPr/>
        </p:nvSpPr>
        <p:spPr>
          <a:xfrm>
            <a:off x="113142" y="811363"/>
            <a:ext cx="894342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8 sub-networks of all members with a certain connection type and their 1</a:t>
            </a:r>
            <a:r>
              <a:rPr lang="en-GB" sz="1600" baseline="30000" dirty="0">
                <a:solidFill>
                  <a:schemeClr val="tx1"/>
                </a:solidFill>
              </a:rPr>
              <a:t>st</a:t>
            </a:r>
            <a:r>
              <a:rPr lang="en-GB" sz="1600" dirty="0">
                <a:solidFill>
                  <a:schemeClr val="tx1"/>
                </a:solidFill>
              </a:rPr>
              <a:t> degree connections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041144-A331-4C5E-A84B-A798000B58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266768" y="4716843"/>
            <a:ext cx="2117301" cy="11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871235-BA4D-4042-BFA3-8496683381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2471212" y="4716843"/>
            <a:ext cx="2100788" cy="1175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AF6EC-EB04-46CC-904E-0749C36BA6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4666876" y="4716843"/>
            <a:ext cx="2113640" cy="117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D379F8-E420-4CB1-BA00-D9909CBA48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6867659" y="4716842"/>
            <a:ext cx="2121306" cy="117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F6C2C8-D954-4667-8EF9-68A1BA6CBFA6}"/>
              </a:ext>
            </a:extLst>
          </p:cNvPr>
          <p:cNvSpPr txBox="1"/>
          <p:nvPr/>
        </p:nvSpPr>
        <p:spPr>
          <a:xfrm>
            <a:off x="473931" y="361837"/>
            <a:ext cx="84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triadic closure varies based on the type of relationship between people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C7C3-BFB0-4D76-A276-C1F10DA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4"/>
          <a:stretch/>
        </p:blipFill>
        <p:spPr>
          <a:xfrm>
            <a:off x="335230" y="1880447"/>
            <a:ext cx="4093072" cy="2869454"/>
          </a:xfrm>
          <a:prstGeom prst="rect">
            <a:avLst/>
          </a:prstGeom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" name="Google Shape;107;p18">
            <a:extLst>
              <a:ext uri="{FF2B5EF4-FFF2-40B4-BE49-F238E27FC236}">
                <a16:creationId xmlns:a16="http://schemas.microsoft.com/office/drawing/2014/main" id="{7498C700-AED7-461D-800A-053AD049FBF5}"/>
              </a:ext>
            </a:extLst>
          </p:cNvPr>
          <p:cNvSpPr txBox="1">
            <a:spLocks/>
          </p:cNvSpPr>
          <p:nvPr/>
        </p:nvSpPr>
        <p:spPr>
          <a:xfrm>
            <a:off x="195794" y="343653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A2CD96-4B11-45CB-9514-154B180C88F5}"/>
              </a:ext>
            </a:extLst>
          </p:cNvPr>
          <p:cNvSpPr/>
          <p:nvPr/>
        </p:nvSpPr>
        <p:spPr>
          <a:xfrm>
            <a:off x="207170" y="1884810"/>
            <a:ext cx="256120" cy="28650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1F367-7579-4751-82C5-562E32CE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32"/>
          <a:stretch/>
        </p:blipFill>
        <p:spPr>
          <a:xfrm>
            <a:off x="4784647" y="1884810"/>
            <a:ext cx="4132254" cy="286509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3D7B3C-6E88-46FC-8770-8DB650637ECA}"/>
              </a:ext>
            </a:extLst>
          </p:cNvPr>
          <p:cNvSpPr/>
          <p:nvPr/>
        </p:nvSpPr>
        <p:spPr>
          <a:xfrm>
            <a:off x="4656587" y="1884809"/>
            <a:ext cx="256120" cy="28650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DAE84-2B3A-4026-AD30-E29CD9BF0FF1}"/>
              </a:ext>
            </a:extLst>
          </p:cNvPr>
          <p:cNvSpPr txBox="1"/>
          <p:nvPr/>
        </p:nvSpPr>
        <p:spPr>
          <a:xfrm>
            <a:off x="473931" y="361837"/>
            <a:ext cx="84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Expectedly high closure levels of religious and special connections</a:t>
            </a:r>
          </a:p>
        </p:txBody>
      </p:sp>
      <p:sp>
        <p:nvSpPr>
          <p:cNvPr id="10" name="Google Shape;107;p18">
            <a:extLst>
              <a:ext uri="{FF2B5EF4-FFF2-40B4-BE49-F238E27FC236}">
                <a16:creationId xmlns:a16="http://schemas.microsoft.com/office/drawing/2014/main" id="{6CBD81DD-D709-4E88-AB0E-CB1A3E1EE4ED}"/>
              </a:ext>
            </a:extLst>
          </p:cNvPr>
          <p:cNvSpPr txBox="1">
            <a:spLocks/>
          </p:cNvSpPr>
          <p:nvPr/>
        </p:nvSpPr>
        <p:spPr>
          <a:xfrm>
            <a:off x="578068" y="1275163"/>
            <a:ext cx="8478493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High triadic closure in community-focused categories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5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4E8AE-9C6B-4786-92FB-31853B8E8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107;p18">
            <a:extLst>
              <a:ext uri="{FF2B5EF4-FFF2-40B4-BE49-F238E27FC236}">
                <a16:creationId xmlns:a16="http://schemas.microsoft.com/office/drawing/2014/main" id="{1448644F-67B5-47FE-AE4D-299C955CCC23}"/>
              </a:ext>
            </a:extLst>
          </p:cNvPr>
          <p:cNvSpPr txBox="1">
            <a:spLocks/>
          </p:cNvSpPr>
          <p:nvPr/>
        </p:nvSpPr>
        <p:spPr>
          <a:xfrm>
            <a:off x="195794" y="343653"/>
            <a:ext cx="8833930" cy="563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Unexpectedly low closure level of kinship connections</a:t>
            </a:r>
          </a:p>
        </p:txBody>
      </p:sp>
      <p:sp>
        <p:nvSpPr>
          <p:cNvPr id="7" name="Google Shape;107;p18">
            <a:extLst>
              <a:ext uri="{FF2B5EF4-FFF2-40B4-BE49-F238E27FC236}">
                <a16:creationId xmlns:a16="http://schemas.microsoft.com/office/drawing/2014/main" id="{69209FFA-AD4C-408C-A5E0-4AEA398A5DED}"/>
              </a:ext>
            </a:extLst>
          </p:cNvPr>
          <p:cNvSpPr txBox="1">
            <a:spLocks/>
          </p:cNvSpPr>
          <p:nvPr/>
        </p:nvSpPr>
        <p:spPr>
          <a:xfrm>
            <a:off x="332208" y="1069596"/>
            <a:ext cx="3938219" cy="1502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</a:t>
            </a:r>
            <a:r>
              <a:rPr lang="en-US" sz="1800" dirty="0" err="1">
                <a:solidFill>
                  <a:schemeClr val="tx1"/>
                </a:solidFill>
              </a:rPr>
              <a:t>riends</a:t>
            </a:r>
            <a:r>
              <a:rPr lang="en-US" sz="1800" dirty="0">
                <a:solidFill>
                  <a:schemeClr val="tx1"/>
                </a:solidFill>
              </a:rPr>
              <a:t> of friends never introduced?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</a:t>
            </a:r>
            <a:r>
              <a:rPr lang="en-US" sz="1800" baseline="30000" dirty="0">
                <a:solidFill>
                  <a:schemeClr val="tx1"/>
                </a:solidFill>
              </a:rPr>
              <a:t>st</a:t>
            </a:r>
            <a:r>
              <a:rPr lang="en-US" sz="1800" dirty="0">
                <a:solidFill>
                  <a:schemeClr val="tx1"/>
                </a:solidFill>
              </a:rPr>
              <a:t> decree connections not historically important?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DE4BE8-501E-4EA2-84ED-A05520915913}"/>
              </a:ext>
            </a:extLst>
          </p:cNvPr>
          <p:cNvSpPr/>
          <p:nvPr/>
        </p:nvSpPr>
        <p:spPr>
          <a:xfrm>
            <a:off x="427394" y="2647022"/>
            <a:ext cx="201779" cy="2243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D3848-1B0B-49D0-AC04-8DEF58D0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" y="2647022"/>
            <a:ext cx="3683198" cy="2243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06AD49-416B-41A0-A4E8-04E90638B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5" r="16150"/>
          <a:stretch/>
        </p:blipFill>
        <p:spPr>
          <a:xfrm>
            <a:off x="4513277" y="973462"/>
            <a:ext cx="4412609" cy="4082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955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415393" y="713666"/>
            <a:ext cx="6313213" cy="65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Subgroup-level differences,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742965" y="1437838"/>
            <a:ext cx="57631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Analyse further to discover the “Why” of certain subgroup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Evaluate network characteristic of male vs. female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Explore network differences across social circles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4D5E3A51-7FAB-483F-95A4-39DD90886EA5}"/>
              </a:ext>
            </a:extLst>
          </p:cNvPr>
          <p:cNvSpPr txBox="1">
            <a:spLocks/>
          </p:cNvSpPr>
          <p:nvPr/>
        </p:nvSpPr>
        <p:spPr>
          <a:xfrm>
            <a:off x="1615090" y="2814806"/>
            <a:ext cx="6018923" cy="81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l">
              <a:buNone/>
            </a:pPr>
            <a:r>
              <a:rPr lang="en-GB" sz="1800" b="1" i="0" dirty="0">
                <a:solidFill>
                  <a:schemeClr val="tx1"/>
                </a:solidFill>
                <a:latin typeface="+mj-lt"/>
              </a:rPr>
              <a:t>Expected findings:</a:t>
            </a:r>
          </a:p>
          <a:p>
            <a:pPr marL="0" indent="0" algn="l">
              <a:buNone/>
            </a:pPr>
            <a:endParaRPr lang="en-GB" sz="18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D7167-A30B-49BA-83E1-3699A82B2667}"/>
              </a:ext>
            </a:extLst>
          </p:cNvPr>
          <p:cNvSpPr txBox="1"/>
          <p:nvPr/>
        </p:nvSpPr>
        <p:spPr>
          <a:xfrm>
            <a:off x="1742965" y="3321874"/>
            <a:ext cx="5763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Female network better at closing triads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Male network has higher degree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Social circle sub-networks significantly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300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83D79-36C3-4C24-BFF6-29EDFDD6EEC9}"/>
              </a:ext>
            </a:extLst>
          </p:cNvPr>
          <p:cNvSpPr txBox="1"/>
          <p:nvPr/>
        </p:nvSpPr>
        <p:spPr>
          <a:xfrm>
            <a:off x="666044" y="1012366"/>
            <a:ext cx="80941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Motivation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King/Queen are most influential individuals in the network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Their death changes the network of the royal families and affiliated individuals dramatically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200" b="1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connections 5 years before and after a king/queen’s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neighbor of each king/queen and compute their </a:t>
            </a:r>
            <a:r>
              <a:rPr lang="en-US" sz="2000" dirty="0" err="1"/>
              <a:t>ecntralities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first year as the base centrality measure to calculate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436908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1DDDE-2D61-4153-9E41-9A1335029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E8E5C-5562-447D-A557-C2095BDD9907}"/>
              </a:ext>
            </a:extLst>
          </p:cNvPr>
          <p:cNvSpPr txBox="1"/>
          <p:nvPr/>
        </p:nvSpPr>
        <p:spPr>
          <a:xfrm>
            <a:off x="666044" y="317814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793A0-D289-4FFA-B5EA-0D72CF6F0CA4}"/>
              </a:ext>
            </a:extLst>
          </p:cNvPr>
          <p:cNvSpPr txBox="1"/>
          <p:nvPr/>
        </p:nvSpPr>
        <p:spPr>
          <a:xfrm>
            <a:off x="666044" y="1016195"/>
            <a:ext cx="7979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characterizes Britain’s social network in the 15</a:t>
            </a:r>
            <a:r>
              <a:rPr lang="en-US" sz="1800" baseline="30000" dirty="0"/>
              <a:t>th</a:t>
            </a:r>
            <a:r>
              <a:rPr lang="en-US" sz="1800" dirty="0"/>
              <a:t> – 18</a:t>
            </a:r>
            <a:r>
              <a:rPr lang="en-US" sz="1800" baseline="30000" dirty="0"/>
              <a:t>th</a:t>
            </a:r>
            <a:r>
              <a:rPr lang="en-US" sz="1800" dirty="0"/>
              <a:t> century?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GB" sz="1800" dirty="0"/>
              <a:t>H</a:t>
            </a:r>
            <a:r>
              <a:rPr lang="en-US" sz="1800" dirty="0"/>
              <a:t>ow do there global network-level characteristics differ for sub-groups?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impact do major events, such as the death of a monarch or a marriage, have on the network dynamic? </a:t>
            </a:r>
          </a:p>
          <a:p>
            <a:pPr marL="227013"/>
            <a:endParaRPr lang="en-US" sz="1800" i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are some of the predictors of a person’s length of life within this network? </a:t>
            </a:r>
          </a:p>
        </p:txBody>
      </p:sp>
    </p:spTree>
    <p:extLst>
      <p:ext uri="{BB962C8B-B14F-4D97-AF65-F5344CB8AC3E}">
        <p14:creationId xmlns:p14="http://schemas.microsoft.com/office/powerpoint/2010/main" val="375724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Tableau - Book1">
            <a:extLst>
              <a:ext uri="{FF2B5EF4-FFF2-40B4-BE49-F238E27FC236}">
                <a16:creationId xmlns:a16="http://schemas.microsoft.com/office/drawing/2014/main" id="{AB6F6457-7F34-4324-A83C-AF5C359D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2" t="12730" r="23762" b="7536"/>
          <a:stretch/>
        </p:blipFill>
        <p:spPr>
          <a:xfrm>
            <a:off x="251507" y="1084116"/>
            <a:ext cx="4114330" cy="3117146"/>
          </a:xfrm>
          <a:prstGeom prst="rect">
            <a:avLst/>
          </a:prstGeom>
        </p:spPr>
      </p:pic>
      <p:pic>
        <p:nvPicPr>
          <p:cNvPr id="4" name="Picture 3" descr="Tableau - KingQueen Graph">
            <a:extLst>
              <a:ext uri="{FF2B5EF4-FFF2-40B4-BE49-F238E27FC236}">
                <a16:creationId xmlns:a16="http://schemas.microsoft.com/office/drawing/2014/main" id="{675711D1-6383-46F9-A857-55A10727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10" t="11961" r="24196" b="9552"/>
          <a:stretch/>
        </p:blipFill>
        <p:spPr>
          <a:xfrm>
            <a:off x="4671372" y="1084116"/>
            <a:ext cx="4114330" cy="311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79BEE-F8E4-4C2B-A1FC-AFD770620E9D}"/>
              </a:ext>
            </a:extLst>
          </p:cNvPr>
          <p:cNvSpPr txBox="1"/>
          <p:nvPr/>
        </p:nvSpPr>
        <p:spPr>
          <a:xfrm>
            <a:off x="696880" y="315607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D2A07-AA1D-42C9-83EE-6A38DEB69DB4}"/>
              </a:ext>
            </a:extLst>
          </p:cNvPr>
          <p:cNvSpPr txBox="1"/>
          <p:nvPr/>
        </p:nvSpPr>
        <p:spPr>
          <a:xfrm>
            <a:off x="1710641" y="76732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A841-DEB7-4F33-BE4E-628CBA27FACF}"/>
              </a:ext>
            </a:extLst>
          </p:cNvPr>
          <p:cNvSpPr txBox="1"/>
          <p:nvPr/>
        </p:nvSpPr>
        <p:spPr>
          <a:xfrm>
            <a:off x="6240620" y="77043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Queen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06584-626B-4082-B4F3-98E401BAE510}"/>
              </a:ext>
            </a:extLst>
          </p:cNvPr>
          <p:cNvSpPr/>
          <p:nvPr/>
        </p:nvSpPr>
        <p:spPr>
          <a:xfrm>
            <a:off x="514249" y="4257603"/>
            <a:ext cx="7384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The network impact of a king’s death is significantly greater than that of a queen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Closeness and eigenvector centralities drop significantly after the death of king and show no signs of recovering within 5 years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607659" y="801416"/>
            <a:ext cx="5707540" cy="65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Impact of major events,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607659" y="1521920"/>
            <a:ext cx="596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Differentiate the analysis based on the different type of death of monarch:</a:t>
            </a:r>
          </a:p>
          <a:p>
            <a:pPr lvl="8"/>
            <a:r>
              <a:rPr lang="en-GB" sz="1600" dirty="0"/>
              <a:t>	- unexpected death of active monarch</a:t>
            </a:r>
          </a:p>
          <a:p>
            <a:pPr lvl="8"/>
            <a:r>
              <a:rPr lang="en-GB" sz="1600" dirty="0"/>
              <a:t>	- expected death of active monarch</a:t>
            </a:r>
          </a:p>
          <a:p>
            <a:pPr lvl="8"/>
            <a:r>
              <a:rPr lang="en-GB" sz="1600" dirty="0"/>
              <a:t>	- death of monarch who stepped down from power more than 1 year before death</a:t>
            </a:r>
          </a:p>
          <a:p>
            <a:pPr lvl="8"/>
            <a:endParaRPr lang="en-GB" sz="160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600" dirty="0"/>
              <a:t>Analyse the network dynamic effect of marriage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600" dirty="0"/>
              <a:t>Evaluate network effects beyond the 1</a:t>
            </a:r>
            <a:r>
              <a:rPr lang="en-GB" sz="1600" baseline="30000" dirty="0"/>
              <a:t>st</a:t>
            </a:r>
            <a:r>
              <a:rPr lang="en-GB" sz="1600" dirty="0"/>
              <a:t> degree connections</a:t>
            </a:r>
          </a:p>
          <a:p>
            <a:pPr lvl="8"/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225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853CF-1B48-407E-B45C-7970331D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" y="1576479"/>
            <a:ext cx="4800600" cy="2905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/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𝒈𝒆𝒏𝒅𝒆𝒓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blipFill>
                <a:blip r:embed="rId4"/>
                <a:stretch>
                  <a:fillRect l="-1459" t="-444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B62911-2EDE-47B8-896F-4E6F66CEA2FF}"/>
              </a:ext>
            </a:extLst>
          </p:cNvPr>
          <p:cNvSpPr/>
          <p:nvPr/>
        </p:nvSpPr>
        <p:spPr>
          <a:xfrm>
            <a:off x="5594584" y="1645601"/>
            <a:ext cx="289719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Individuals with certain  titles lived longer than those without any title.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403228"/>
              </a:solidFill>
              <a:latin typeface="+mj-lt"/>
              <a:sym typeface="Libre Baskerville"/>
            </a:endParaRP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Royal members lived much shorter than other people - might because by unnatural death in war.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3EFE-4B5C-4A02-BEB5-C1629F711A17}"/>
              </a:ext>
            </a:extLst>
          </p:cNvPr>
          <p:cNvSpPr txBox="1"/>
          <p:nvPr/>
        </p:nvSpPr>
        <p:spPr>
          <a:xfrm>
            <a:off x="660844" y="401191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/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𝒈𝒆𝒏𝒅𝒆𝒓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𝒓𝒂𝒕𝒊𝒐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𝒆𝒏𝒆𝒎𝒚</m:t>
                      </m:r>
                    </m:oMath>
                  </m:oMathPara>
                </a14:m>
                <a:endParaRPr lang="en-US" sz="16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blipFill>
                <a:blip r:embed="rId3"/>
                <a:stretch>
                  <a:fillRect l="-1448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211EACE-311D-4703-8ECE-B61F0FD474AE}"/>
              </a:ext>
            </a:extLst>
          </p:cNvPr>
          <p:cNvSpPr/>
          <p:nvPr/>
        </p:nvSpPr>
        <p:spPr>
          <a:xfrm>
            <a:off x="5410632" y="1662389"/>
            <a:ext cx="28910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Added the number of enemies and the </a:t>
            </a:r>
            <a:r>
              <a:rPr lang="en-US" altLang="zh-CN" sz="1600" b="1" dirty="0">
                <a:solidFill>
                  <a:srgbClr val="403228"/>
                </a:solidFill>
                <a:sym typeface="Libre Baskerville"/>
              </a:rPr>
              <a:t>ratio of</a:t>
            </a: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 mean relationship length of each individual </a:t>
            </a:r>
            <a:r>
              <a:rPr lang="en-US" altLang="zh-CN" sz="1600" b="1" dirty="0">
                <a:solidFill>
                  <a:srgbClr val="403228"/>
                </a:solidFill>
                <a:sym typeface="Libre Baskerville"/>
              </a:rPr>
              <a:t>to its life length</a:t>
            </a:r>
            <a:endParaRPr lang="en-US" sz="1600" b="1" dirty="0">
              <a:solidFill>
                <a:srgbClr val="403228"/>
              </a:solidFill>
              <a:sym typeface="Libre Baskerville"/>
            </a:endParaRP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403228"/>
              </a:solidFill>
              <a:latin typeface="Libre Baskerville"/>
              <a:sym typeface="Libre Baskerville"/>
            </a:endParaRP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T</a:t>
            </a:r>
            <a:r>
              <a:rPr lang="en-US" altLang="zh-CN" sz="1600" b="1" dirty="0">
                <a:solidFill>
                  <a:srgbClr val="403228"/>
                </a:solidFill>
                <a:sym typeface="Libre Baskerville"/>
              </a:rPr>
              <a:t>he ratio has a significant negative estimate.</a:t>
            </a:r>
            <a:endParaRPr lang="en-US" sz="1600" b="1" dirty="0">
              <a:solidFill>
                <a:srgbClr val="403228"/>
              </a:solidFill>
              <a:sym typeface="Libre Baskervill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A47F2-42C6-4D5F-8940-26C51C784C7D}"/>
              </a:ext>
            </a:extLst>
          </p:cNvPr>
          <p:cNvSpPr txBox="1"/>
          <p:nvPr/>
        </p:nvSpPr>
        <p:spPr>
          <a:xfrm>
            <a:off x="696880" y="387909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3A6DA-7DEC-4AD8-9963-2C10EAED1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0" y="1580747"/>
            <a:ext cx="47910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0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608082" y="801417"/>
            <a:ext cx="6015421" cy="65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Life expectancy predictors,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734206" y="1416817"/>
            <a:ext cx="5763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Develop and evaluate additional predictors:</a:t>
            </a:r>
          </a:p>
          <a:p>
            <a:r>
              <a:rPr lang="en-GB" sz="1600" dirty="0"/>
              <a:t>	- Social circle(s) the individual belongs to</a:t>
            </a:r>
          </a:p>
          <a:p>
            <a:r>
              <a:rPr lang="en-GB" sz="1600" dirty="0"/>
              <a:t>	- Number of different social circles an individual is 1</a:t>
            </a:r>
            <a:r>
              <a:rPr lang="en-GB" sz="1600" baseline="30000" dirty="0"/>
              <a:t>st</a:t>
            </a:r>
            <a:r>
              <a:rPr lang="en-GB" sz="1600" dirty="0"/>
              <a:t> degree connected to.</a:t>
            </a:r>
            <a:endParaRPr lang="en-US" sz="1600" dirty="0"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27B29877-0117-4353-BDA6-AAFDE12EADE8}"/>
              </a:ext>
            </a:extLst>
          </p:cNvPr>
          <p:cNvSpPr txBox="1">
            <a:spLocks/>
          </p:cNvSpPr>
          <p:nvPr/>
        </p:nvSpPr>
        <p:spPr>
          <a:xfrm>
            <a:off x="1604580" y="2494035"/>
            <a:ext cx="6018923" cy="5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1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l">
              <a:buNone/>
            </a:pPr>
            <a:r>
              <a:rPr lang="en-GB" sz="1800" b="1" i="0" dirty="0">
                <a:solidFill>
                  <a:schemeClr val="tx1"/>
                </a:solidFill>
                <a:latin typeface="+mj-lt"/>
              </a:rPr>
              <a:t>Expected findings: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8C69B-7776-4D2E-AE22-5E7B7D3E73DE}"/>
              </a:ext>
            </a:extLst>
          </p:cNvPr>
          <p:cNvSpPr txBox="1"/>
          <p:nvPr/>
        </p:nvSpPr>
        <p:spPr>
          <a:xfrm>
            <a:off x="1734206" y="3063560"/>
            <a:ext cx="5763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Positive correlation of number of different social circles one is connected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few social circles having significant impact on life expectancy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192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ctrTitle" idx="4294967295"/>
          </p:nvPr>
        </p:nvSpPr>
        <p:spPr>
          <a:xfrm>
            <a:off x="0" y="1063625"/>
            <a:ext cx="7283450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Thanks!</a:t>
            </a:r>
            <a:endParaRPr b="1" dirty="0"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294967295"/>
          </p:nvPr>
        </p:nvSpPr>
        <p:spPr>
          <a:xfrm>
            <a:off x="0" y="2109788"/>
            <a:ext cx="728345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Any questions?</a:t>
            </a:r>
            <a:endParaRPr sz="30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972020" y="657775"/>
            <a:ext cx="4933800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chemeClr val="tx1"/>
                </a:solidFill>
                <a:latin typeface="+mj-lt"/>
              </a:rPr>
              <a:t>Agenda</a:t>
            </a:r>
            <a:endParaRPr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395A35D-6F45-4580-B72A-0D8538B4B0F8}"/>
              </a:ext>
            </a:extLst>
          </p:cNvPr>
          <p:cNvSpPr/>
          <p:nvPr/>
        </p:nvSpPr>
        <p:spPr>
          <a:xfrm>
            <a:off x="1699467" y="1247392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1.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EFBADC94-A9DC-4FCC-9BD4-2C0D86A46145}"/>
              </a:ext>
            </a:extLst>
          </p:cNvPr>
          <p:cNvSpPr/>
          <p:nvPr/>
        </p:nvSpPr>
        <p:spPr>
          <a:xfrm>
            <a:off x="1678741" y="1224849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1CA46257-654C-4750-AA76-F1A19CD7837D}"/>
              </a:ext>
            </a:extLst>
          </p:cNvPr>
          <p:cNvSpPr/>
          <p:nvPr/>
        </p:nvSpPr>
        <p:spPr>
          <a:xfrm>
            <a:off x="1723065" y="1765167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2.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18">
            <a:extLst>
              <a:ext uri="{FF2B5EF4-FFF2-40B4-BE49-F238E27FC236}">
                <a16:creationId xmlns:a16="http://schemas.microsoft.com/office/drawing/2014/main" id="{739BCEAD-6DED-4206-BF9A-4643D919EE05}"/>
              </a:ext>
            </a:extLst>
          </p:cNvPr>
          <p:cNvSpPr/>
          <p:nvPr/>
        </p:nvSpPr>
        <p:spPr>
          <a:xfrm>
            <a:off x="1702339" y="1742624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335CA77A-2007-43F5-9E3D-07AD0B4AE16B}"/>
              </a:ext>
            </a:extLst>
          </p:cNvPr>
          <p:cNvSpPr/>
          <p:nvPr/>
        </p:nvSpPr>
        <p:spPr>
          <a:xfrm>
            <a:off x="1738545" y="2282942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3.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18">
            <a:extLst>
              <a:ext uri="{FF2B5EF4-FFF2-40B4-BE49-F238E27FC236}">
                <a16:creationId xmlns:a16="http://schemas.microsoft.com/office/drawing/2014/main" id="{A376552D-12C7-4C5B-8484-8BB07440960C}"/>
              </a:ext>
            </a:extLst>
          </p:cNvPr>
          <p:cNvSpPr/>
          <p:nvPr/>
        </p:nvSpPr>
        <p:spPr>
          <a:xfrm>
            <a:off x="1717819" y="2260399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364FFFEF-F614-48A5-9E69-5D4E80B2677A}"/>
              </a:ext>
            </a:extLst>
          </p:cNvPr>
          <p:cNvSpPr/>
          <p:nvPr/>
        </p:nvSpPr>
        <p:spPr>
          <a:xfrm>
            <a:off x="1762143" y="2800717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4.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ounded Rectangle 18">
            <a:extLst>
              <a:ext uri="{FF2B5EF4-FFF2-40B4-BE49-F238E27FC236}">
                <a16:creationId xmlns:a16="http://schemas.microsoft.com/office/drawing/2014/main" id="{87105DE8-6EDB-460B-9EF6-E52FD486D967}"/>
              </a:ext>
            </a:extLst>
          </p:cNvPr>
          <p:cNvSpPr/>
          <p:nvPr/>
        </p:nvSpPr>
        <p:spPr>
          <a:xfrm>
            <a:off x="1741417" y="2778174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75E3FABD-8E07-4EC1-8540-80C15EC22B42}"/>
              </a:ext>
            </a:extLst>
          </p:cNvPr>
          <p:cNvSpPr/>
          <p:nvPr/>
        </p:nvSpPr>
        <p:spPr>
          <a:xfrm>
            <a:off x="1744195" y="3313686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5.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45A3AC1C-464A-4E5C-A03C-3D3F63D010B6}"/>
              </a:ext>
            </a:extLst>
          </p:cNvPr>
          <p:cNvSpPr/>
          <p:nvPr/>
        </p:nvSpPr>
        <p:spPr>
          <a:xfrm>
            <a:off x="1723469" y="3291143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04ED27F9-9CAA-4F4D-B097-927FBC0BDC83}"/>
              </a:ext>
            </a:extLst>
          </p:cNvPr>
          <p:cNvSpPr/>
          <p:nvPr/>
        </p:nvSpPr>
        <p:spPr>
          <a:xfrm>
            <a:off x="1767793" y="3831461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6.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18">
            <a:extLst>
              <a:ext uri="{FF2B5EF4-FFF2-40B4-BE49-F238E27FC236}">
                <a16:creationId xmlns:a16="http://schemas.microsoft.com/office/drawing/2014/main" id="{DA77D878-0653-4E72-9AF0-2A3C75721BEE}"/>
              </a:ext>
            </a:extLst>
          </p:cNvPr>
          <p:cNvSpPr/>
          <p:nvPr/>
        </p:nvSpPr>
        <p:spPr>
          <a:xfrm>
            <a:off x="1747067" y="3808918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509EEEDB-25D2-4EA7-B65C-4644E96F4D04}"/>
              </a:ext>
            </a:extLst>
          </p:cNvPr>
          <p:cNvSpPr txBox="1"/>
          <p:nvPr/>
        </p:nvSpPr>
        <p:spPr>
          <a:xfrm>
            <a:off x="2329792" y="1312502"/>
            <a:ext cx="3503449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Data exploration and preparation</a:t>
            </a:r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8491499C-D345-41D3-9040-CEB84F98B8B3}"/>
              </a:ext>
            </a:extLst>
          </p:cNvPr>
          <p:cNvSpPr txBox="1"/>
          <p:nvPr/>
        </p:nvSpPr>
        <p:spPr>
          <a:xfrm>
            <a:off x="2329792" y="1817077"/>
            <a:ext cx="4102539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Evolution of the network over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D4F414-CFAF-479A-90C3-FC71E9A25292}"/>
              </a:ext>
            </a:extLst>
          </p:cNvPr>
          <p:cNvCxnSpPr>
            <a:cxnSpLocks/>
            <a:stCxn id="14" idx="2"/>
            <a:endCxn id="36" idx="2"/>
          </p:cNvCxnSpPr>
          <p:nvPr/>
        </p:nvCxnSpPr>
        <p:spPr>
          <a:xfrm>
            <a:off x="1903695" y="1648932"/>
            <a:ext cx="2177822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89B1E4-E059-4A69-BAD2-CE506C83F644}"/>
              </a:ext>
            </a:extLst>
          </p:cNvPr>
          <p:cNvCxnSpPr>
            <a:cxnSpLocks/>
          </p:cNvCxnSpPr>
          <p:nvPr/>
        </p:nvCxnSpPr>
        <p:spPr>
          <a:xfrm>
            <a:off x="1925856" y="2166707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1CF82C5-6E36-4253-B281-47952A5DE192}"/>
              </a:ext>
            </a:extLst>
          </p:cNvPr>
          <p:cNvCxnSpPr>
            <a:cxnSpLocks/>
          </p:cNvCxnSpPr>
          <p:nvPr/>
        </p:nvCxnSpPr>
        <p:spPr>
          <a:xfrm>
            <a:off x="1925856" y="2684482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E4328-B3F8-4D39-831B-827CF668A919}"/>
              </a:ext>
            </a:extLst>
          </p:cNvPr>
          <p:cNvCxnSpPr>
            <a:cxnSpLocks/>
          </p:cNvCxnSpPr>
          <p:nvPr/>
        </p:nvCxnSpPr>
        <p:spPr>
          <a:xfrm>
            <a:off x="1902258" y="3202257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">
            <a:extLst>
              <a:ext uri="{FF2B5EF4-FFF2-40B4-BE49-F238E27FC236}">
                <a16:creationId xmlns:a16="http://schemas.microsoft.com/office/drawing/2014/main" id="{43C67BED-AE64-439C-8C8E-6B12130BCBA2}"/>
              </a:ext>
            </a:extLst>
          </p:cNvPr>
          <p:cNvSpPr txBox="1"/>
          <p:nvPr/>
        </p:nvSpPr>
        <p:spPr>
          <a:xfrm>
            <a:off x="2329792" y="2295453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Centrality and other network characteristics </a:t>
            </a:r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E8FD92C2-C695-40A2-BA92-4DE4E095BB19}"/>
              </a:ext>
            </a:extLst>
          </p:cNvPr>
          <p:cNvSpPr txBox="1"/>
          <p:nvPr/>
        </p:nvSpPr>
        <p:spPr>
          <a:xfrm>
            <a:off x="2329792" y="2826544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Subgroup-level differences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5B6291-A46A-4F07-BF66-20B7435D5680}"/>
              </a:ext>
            </a:extLst>
          </p:cNvPr>
          <p:cNvCxnSpPr>
            <a:cxnSpLocks/>
          </p:cNvCxnSpPr>
          <p:nvPr/>
        </p:nvCxnSpPr>
        <p:spPr>
          <a:xfrm>
            <a:off x="1925856" y="3715226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C7C9310D-632F-497A-84A6-40B173B19EA0}"/>
              </a:ext>
            </a:extLst>
          </p:cNvPr>
          <p:cNvSpPr txBox="1"/>
          <p:nvPr/>
        </p:nvSpPr>
        <p:spPr>
          <a:xfrm>
            <a:off x="2329792" y="3323620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N</a:t>
            </a:r>
            <a:r>
              <a:rPr lang="en-US" sz="1800" kern="1200" dirty="0" err="1"/>
              <a:t>etwork</a:t>
            </a:r>
            <a:r>
              <a:rPr lang="en-US" sz="1800" kern="1200" dirty="0"/>
              <a:t> impact of major events</a:t>
            </a:r>
          </a:p>
        </p:txBody>
      </p:sp>
      <p:sp>
        <p:nvSpPr>
          <p:cNvPr id="25" name="Rectangle: Rounded Corners 4">
            <a:extLst>
              <a:ext uri="{FF2B5EF4-FFF2-40B4-BE49-F238E27FC236}">
                <a16:creationId xmlns:a16="http://schemas.microsoft.com/office/drawing/2014/main" id="{5C578CFA-FFB6-4BA9-BB6B-B164F5A94AC3}"/>
              </a:ext>
            </a:extLst>
          </p:cNvPr>
          <p:cNvSpPr txBox="1"/>
          <p:nvPr/>
        </p:nvSpPr>
        <p:spPr>
          <a:xfrm>
            <a:off x="2329792" y="3850129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Life expectancy predictors</a:t>
            </a:r>
            <a:endParaRPr lang="en-US" sz="1800" kern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328325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Exploration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6FBA2F-D776-430A-889D-4350F6893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62560"/>
              </p:ext>
            </p:extLst>
          </p:nvPr>
        </p:nvGraphicFramePr>
        <p:xfrm>
          <a:off x="-1764047" y="860293"/>
          <a:ext cx="6061697" cy="412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1AA3348-127B-4E70-BE9F-8170B05306D4}"/>
              </a:ext>
            </a:extLst>
          </p:cNvPr>
          <p:cNvGrpSpPr/>
          <p:nvPr/>
        </p:nvGrpSpPr>
        <p:grpSpPr>
          <a:xfrm>
            <a:off x="2136568" y="1011039"/>
            <a:ext cx="1747320" cy="1043133"/>
            <a:chOff x="3903195" y="1536307"/>
            <a:chExt cx="1747320" cy="17950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599BD3-C67D-44B5-98E8-55E8BB93D231}"/>
                </a:ext>
              </a:extLst>
            </p:cNvPr>
            <p:cNvSpPr/>
            <p:nvPr/>
          </p:nvSpPr>
          <p:spPr>
            <a:xfrm>
              <a:off x="3903195" y="1536307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E973F4BE-43D1-4968-BF27-430E32C6CA64}"/>
                </a:ext>
              </a:extLst>
            </p:cNvPr>
            <p:cNvSpPr txBox="1"/>
            <p:nvPr/>
          </p:nvSpPr>
          <p:spPr>
            <a:xfrm>
              <a:off x="4068753" y="2298277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Francis Bacon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3757CC-20AE-4A16-8D90-3BA89A692A30}"/>
              </a:ext>
            </a:extLst>
          </p:cNvPr>
          <p:cNvGrpSpPr/>
          <p:nvPr/>
        </p:nvGrpSpPr>
        <p:grpSpPr>
          <a:xfrm>
            <a:off x="2136568" y="3943242"/>
            <a:ext cx="1737158" cy="662737"/>
            <a:chOff x="3903195" y="3029524"/>
            <a:chExt cx="1737158" cy="11404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FA8448-CB61-4CA6-AAE3-03F31F776946}"/>
                </a:ext>
              </a:extLst>
            </p:cNvPr>
            <p:cNvSpPr/>
            <p:nvPr/>
          </p:nvSpPr>
          <p:spPr>
            <a:xfrm>
              <a:off x="3903195" y="3072615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6ABF0A0C-6FEA-4D96-AB2C-840E3D86E802}"/>
                </a:ext>
              </a:extLst>
            </p:cNvPr>
            <p:cNvSpPr txBox="1"/>
            <p:nvPr/>
          </p:nvSpPr>
          <p:spPr>
            <a:xfrm>
              <a:off x="4058591" y="3029524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/>
              <a:r>
                <a:rPr lang="en-US" sz="1600" b="1" dirty="0"/>
                <a:t>James IV and I</a:t>
              </a:r>
            </a:p>
          </p:txBody>
        </p:sp>
      </p:grpSp>
      <p:pic>
        <p:nvPicPr>
          <p:cNvPr id="2050" name="Picture 2" descr="JamesIEngland.jpg">
            <a:extLst>
              <a:ext uri="{FF2B5EF4-FFF2-40B4-BE49-F238E27FC236}">
                <a16:creationId xmlns:a16="http://schemas.microsoft.com/office/drawing/2014/main" id="{D8EA5D1E-77A0-443F-A19E-99D2432E0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11411" b="59886"/>
          <a:stretch/>
        </p:blipFill>
        <p:spPr bwMode="auto">
          <a:xfrm>
            <a:off x="664368" y="3476487"/>
            <a:ext cx="1549121" cy="14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r Francis Bacon.jpg">
            <a:extLst>
              <a:ext uri="{FF2B5EF4-FFF2-40B4-BE49-F238E27FC236}">
                <a16:creationId xmlns:a16="http://schemas.microsoft.com/office/drawing/2014/main" id="{1AEE1768-84E8-46DD-BB92-2CDD6324B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14" b="15295"/>
          <a:stretch/>
        </p:blipFill>
        <p:spPr bwMode="auto">
          <a:xfrm>
            <a:off x="650953" y="1532606"/>
            <a:ext cx="1549120" cy="15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D617F-2D93-4094-82A9-A50A670E31A6}"/>
              </a:ext>
            </a:extLst>
          </p:cNvPr>
          <p:cNvCxnSpPr>
            <a:cxnSpLocks/>
          </p:cNvCxnSpPr>
          <p:nvPr/>
        </p:nvCxnSpPr>
        <p:spPr>
          <a:xfrm flipH="1">
            <a:off x="3029078" y="2058729"/>
            <a:ext cx="871" cy="17976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2811C8-3393-4749-98AE-E2C3C99FB57C}"/>
              </a:ext>
            </a:extLst>
          </p:cNvPr>
          <p:cNvSpPr txBox="1"/>
          <p:nvPr/>
        </p:nvSpPr>
        <p:spPr>
          <a:xfrm>
            <a:off x="3172515" y="2386768"/>
            <a:ext cx="22490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Relationship Type: </a:t>
            </a:r>
            <a:r>
              <a:rPr lang="en-US" sz="1300" b="1" kern="1200" dirty="0">
                <a:solidFill>
                  <a:srgbClr val="960412"/>
                </a:solidFill>
              </a:rPr>
              <a:t>Met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Start year: </a:t>
            </a:r>
            <a:r>
              <a:rPr lang="en-US" sz="1300" b="1" kern="1200" dirty="0">
                <a:solidFill>
                  <a:srgbClr val="960412"/>
                </a:solidFill>
              </a:rPr>
              <a:t>1587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End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rgbClr val="960412"/>
                </a:solidFill>
              </a:rPr>
              <a:t>Confidence: 71</a:t>
            </a:r>
            <a:endParaRPr lang="en-US" sz="1300" b="1" dirty="0">
              <a:solidFill>
                <a:srgbClr val="96041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27AA8-7771-46EC-A714-0AE9835C995E}"/>
              </a:ext>
            </a:extLst>
          </p:cNvPr>
          <p:cNvSpPr txBox="1"/>
          <p:nvPr/>
        </p:nvSpPr>
        <p:spPr>
          <a:xfrm>
            <a:off x="4111825" y="3508876"/>
            <a:ext cx="302578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Prefix: </a:t>
            </a:r>
            <a:r>
              <a:rPr lang="en-US" sz="1300" b="1" kern="1200" dirty="0">
                <a:solidFill>
                  <a:srgbClr val="960412"/>
                </a:solidFill>
              </a:rPr>
              <a:t>King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Suffix: </a:t>
            </a:r>
            <a:r>
              <a:rPr lang="en-US" sz="1300" b="1" kern="1200" dirty="0">
                <a:solidFill>
                  <a:srgbClr val="960412"/>
                </a:solidFill>
              </a:rPr>
              <a:t>VI and I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Birth year: </a:t>
            </a:r>
            <a:r>
              <a:rPr lang="en-US" sz="1300" b="1" kern="1200" dirty="0">
                <a:solidFill>
                  <a:srgbClr val="960412"/>
                </a:solidFill>
              </a:rPr>
              <a:t>1566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Death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Gender: </a:t>
            </a:r>
            <a:r>
              <a:rPr lang="en-US" sz="1300" b="1" kern="1200" dirty="0">
                <a:solidFill>
                  <a:srgbClr val="960412"/>
                </a:solidFill>
              </a:rPr>
              <a:t>Male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Historical significance: </a:t>
            </a:r>
            <a:r>
              <a:rPr lang="en-US" sz="1300" b="1" kern="1200" dirty="0">
                <a:solidFill>
                  <a:srgbClr val="960412"/>
                </a:solidFill>
              </a:rPr>
              <a:t>King of Scotland, England, and Ireland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1270079-1217-4FF3-BBBD-CC993368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15368"/>
              </p:ext>
            </p:extLst>
          </p:nvPr>
        </p:nvGraphicFramePr>
        <p:xfrm>
          <a:off x="5917960" y="1450226"/>
          <a:ext cx="2439304" cy="2718468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2439304">
                  <a:extLst>
                    <a:ext uri="{9D8B030D-6E8A-4147-A177-3AD203B41FA5}">
                      <a16:colId xmlns:a16="http://schemas.microsoft.com/office/drawing/2014/main" val="4104503351"/>
                    </a:ext>
                  </a:extLst>
                </a:gridCol>
              </a:tblGrid>
              <a:tr h="316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Discovery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643443"/>
                  </a:ext>
                </a:extLst>
              </a:tr>
              <a:tr h="385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People: 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15801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425487"/>
                  </a:ext>
                </a:extLst>
              </a:tr>
              <a:tr h="405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Edges: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171409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484"/>
                  </a:ext>
                </a:extLst>
              </a:tr>
              <a:tr h="386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Female Ratio: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247454"/>
                  </a:ext>
                </a:extLst>
              </a:tr>
              <a:tr h="415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years of relation: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906615"/>
                  </a:ext>
                </a:extLst>
              </a:tr>
              <a:tr h="421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length of life: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700489"/>
                  </a:ext>
                </a:extLst>
              </a:tr>
              <a:tr h="387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Year range: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1389 – 1722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3367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29C2015-EA97-4D7B-8A65-B30BE70C4064}"/>
              </a:ext>
            </a:extLst>
          </p:cNvPr>
          <p:cNvSpPr/>
          <p:nvPr/>
        </p:nvSpPr>
        <p:spPr>
          <a:xfrm>
            <a:off x="3777372" y="3604064"/>
            <a:ext cx="484428" cy="119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8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{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01052-FBF6-4361-AB64-1197382A7400}"/>
              </a:ext>
            </a:extLst>
          </p:cNvPr>
          <p:cNvSpPr/>
          <p:nvPr/>
        </p:nvSpPr>
        <p:spPr>
          <a:xfrm>
            <a:off x="664369" y="764523"/>
            <a:ext cx="759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Six Degrees of Francis Bacon is a dataset of Britain’s early modern social network</a:t>
            </a:r>
          </a:p>
        </p:txBody>
      </p:sp>
      <p:sp>
        <p:nvSpPr>
          <p:cNvPr id="32" name="Google Shape;211;p28">
            <a:extLst>
              <a:ext uri="{FF2B5EF4-FFF2-40B4-BE49-F238E27FC236}">
                <a16:creationId xmlns:a16="http://schemas.microsoft.com/office/drawing/2014/main" id="{D62E5BC5-AF40-4B37-9754-B2597F09FBE1}"/>
              </a:ext>
            </a:extLst>
          </p:cNvPr>
          <p:cNvSpPr/>
          <p:nvPr/>
        </p:nvSpPr>
        <p:spPr>
          <a:xfrm>
            <a:off x="4735752" y="328894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3" name="Google Shape;359;p37">
            <a:extLst>
              <a:ext uri="{FF2B5EF4-FFF2-40B4-BE49-F238E27FC236}">
                <a16:creationId xmlns:a16="http://schemas.microsoft.com/office/drawing/2014/main" id="{D11A0FED-637D-4301-8449-1E3CEFF026EF}"/>
              </a:ext>
            </a:extLst>
          </p:cNvPr>
          <p:cNvSpPr/>
          <p:nvPr/>
        </p:nvSpPr>
        <p:spPr>
          <a:xfrm>
            <a:off x="7616077" y="74217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12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AF4443-354D-4D7F-B491-CCD547FEBA00}"/>
              </a:ext>
            </a:extLst>
          </p:cNvPr>
          <p:cNvSpPr txBox="1"/>
          <p:nvPr/>
        </p:nvSpPr>
        <p:spPr>
          <a:xfrm>
            <a:off x="709593" y="333021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6045C-B148-4690-BDE4-C0DB337C7140}"/>
              </a:ext>
            </a:extLst>
          </p:cNvPr>
          <p:cNvSpPr txBox="1"/>
          <p:nvPr/>
        </p:nvSpPr>
        <p:spPr>
          <a:xfrm>
            <a:off x="807155" y="942623"/>
            <a:ext cx="79797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Deleted values with confidence &lt; 20 and abnormal entries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Identified Kings and Queens with sufficient network data by </a:t>
            </a:r>
            <a:r>
              <a:rPr lang="en-US" sz="2000" i="1" dirty="0"/>
              <a:t>historical significance</a:t>
            </a:r>
          </a:p>
          <a:p>
            <a:pPr marL="569913" indent="-342900">
              <a:buFont typeface="Courier New" panose="02070309020205020404" pitchFamily="49" charset="0"/>
              <a:buChar char="o"/>
            </a:pPr>
            <a:r>
              <a:rPr lang="en-US" sz="1800" dirty="0"/>
              <a:t>11 Kings, 20 Queens</a:t>
            </a:r>
          </a:p>
          <a:p>
            <a:pPr marL="227013"/>
            <a:endParaRPr lang="en-US" sz="1800" i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Grouped individuals by social </a:t>
            </a:r>
          </a:p>
          <a:p>
            <a:r>
              <a:rPr lang="en-US" sz="2000" dirty="0"/>
              <a:t>   status through filtering </a:t>
            </a:r>
            <a:r>
              <a:rPr lang="en-US" sz="2000" i="1" dirty="0"/>
              <a:t>suffix</a:t>
            </a:r>
            <a:r>
              <a:rPr lang="en-US" sz="2000" dirty="0"/>
              <a:t>,</a:t>
            </a:r>
            <a:r>
              <a:rPr lang="en-US" sz="2000" i="1" dirty="0"/>
              <a:t> title</a:t>
            </a:r>
            <a:r>
              <a:rPr lang="en-US" sz="2000" dirty="0"/>
              <a:t>, </a:t>
            </a:r>
          </a:p>
          <a:p>
            <a:r>
              <a:rPr lang="en-US" sz="2000" dirty="0"/>
              <a:t>   and </a:t>
            </a:r>
            <a:r>
              <a:rPr lang="en-US" sz="2000" i="1" dirty="0"/>
              <a:t>historical  significance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F09C96-0BC5-4B04-8A1D-6C26D564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77163"/>
              </p:ext>
            </p:extLst>
          </p:nvPr>
        </p:nvGraphicFramePr>
        <p:xfrm>
          <a:off x="5402315" y="2258145"/>
          <a:ext cx="2638405" cy="1975516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1519680">
                  <a:extLst>
                    <a:ext uri="{9D8B030D-6E8A-4147-A177-3AD203B41FA5}">
                      <a16:colId xmlns:a16="http://schemas.microsoft.com/office/drawing/2014/main" val="3817394250"/>
                    </a:ext>
                  </a:extLst>
                </a:gridCol>
                <a:gridCol w="1118725">
                  <a:extLst>
                    <a:ext uri="{9D8B030D-6E8A-4147-A177-3AD203B41FA5}">
                      <a16:colId xmlns:a16="http://schemas.microsoft.com/office/drawing/2014/main" val="1560694687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Status/Title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1081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r>
                        <a:rPr lang="en-US" sz="1300" b="1" dirty="0"/>
                        <a:t>No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70.9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1646"/>
                  </a:ext>
                </a:extLst>
              </a:tr>
              <a:tr h="349119">
                <a:tc>
                  <a:txBody>
                    <a:bodyPr/>
                    <a:lstStyle/>
                    <a:p>
                      <a:r>
                        <a:rPr lang="en-US" sz="1300" b="1" dirty="0"/>
                        <a:t>Regular (</a:t>
                      </a:r>
                      <a:r>
                        <a:rPr lang="en-US" sz="1300" b="1" i="1" dirty="0"/>
                        <a:t>Doctor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272298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r>
                        <a:rPr lang="en-US" sz="1300" b="1" dirty="0"/>
                        <a:t>Religious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106"/>
                  </a:ext>
                </a:extLst>
              </a:tr>
              <a:tr h="355719">
                <a:tc>
                  <a:txBody>
                    <a:bodyPr/>
                    <a:lstStyle/>
                    <a:p>
                      <a:r>
                        <a:rPr lang="en-US" sz="1300" b="1" dirty="0"/>
                        <a:t>Titled (</a:t>
                      </a:r>
                      <a:r>
                        <a:rPr lang="en-US" sz="1300" b="1" i="1" dirty="0"/>
                        <a:t>Duke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922433"/>
                  </a:ext>
                </a:extLst>
              </a:tr>
              <a:tr h="301210">
                <a:tc>
                  <a:txBody>
                    <a:bodyPr/>
                    <a:lstStyle/>
                    <a:p>
                      <a:r>
                        <a:rPr lang="en-US" sz="1300" b="1" dirty="0"/>
                        <a:t>Royal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18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4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884432" y="797913"/>
            <a:ext cx="5325663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Data preparation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856827" y="1728623"/>
            <a:ext cx="2638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Further classify the </a:t>
            </a:r>
          </a:p>
          <a:p>
            <a:r>
              <a:rPr lang="en-GB" sz="1600" dirty="0"/>
              <a:t>societal role of individuals </a:t>
            </a:r>
            <a:endParaRPr lang="en-US" sz="1600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E03F505-1433-4121-83FF-B18EF82A1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37449"/>
              </p:ext>
            </p:extLst>
          </p:nvPr>
        </p:nvGraphicFramePr>
        <p:xfrm>
          <a:off x="4750674" y="1736131"/>
          <a:ext cx="2638405" cy="1975516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1519680">
                  <a:extLst>
                    <a:ext uri="{9D8B030D-6E8A-4147-A177-3AD203B41FA5}">
                      <a16:colId xmlns:a16="http://schemas.microsoft.com/office/drawing/2014/main" val="3817394250"/>
                    </a:ext>
                  </a:extLst>
                </a:gridCol>
                <a:gridCol w="1118725">
                  <a:extLst>
                    <a:ext uri="{9D8B030D-6E8A-4147-A177-3AD203B41FA5}">
                      <a16:colId xmlns:a16="http://schemas.microsoft.com/office/drawing/2014/main" val="1560694687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Status/Title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1081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r>
                        <a:rPr lang="en-US" sz="1300" b="1" dirty="0"/>
                        <a:t>No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70.9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1646"/>
                  </a:ext>
                </a:extLst>
              </a:tr>
              <a:tr h="349119">
                <a:tc>
                  <a:txBody>
                    <a:bodyPr/>
                    <a:lstStyle/>
                    <a:p>
                      <a:r>
                        <a:rPr lang="en-US" sz="1300" b="1" dirty="0"/>
                        <a:t>Regular (</a:t>
                      </a:r>
                      <a:r>
                        <a:rPr lang="en-US" sz="1300" b="1" i="1" dirty="0"/>
                        <a:t>Doctor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272298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r>
                        <a:rPr lang="en-US" sz="1300" b="1" dirty="0"/>
                        <a:t>Religious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106"/>
                  </a:ext>
                </a:extLst>
              </a:tr>
              <a:tr h="355719">
                <a:tc>
                  <a:txBody>
                    <a:bodyPr/>
                    <a:lstStyle/>
                    <a:p>
                      <a:r>
                        <a:rPr lang="en-US" sz="1300" b="1" dirty="0"/>
                        <a:t>Titled (</a:t>
                      </a:r>
                      <a:r>
                        <a:rPr lang="en-US" sz="1300" b="1" i="1" dirty="0"/>
                        <a:t>Duke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922433"/>
                  </a:ext>
                </a:extLst>
              </a:tr>
              <a:tr h="301210">
                <a:tc>
                  <a:txBody>
                    <a:bodyPr/>
                    <a:lstStyle/>
                    <a:p>
                      <a:r>
                        <a:rPr lang="en-US" sz="1300" b="1" dirty="0"/>
                        <a:t>Royal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18533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3AE791-BDA7-4054-A20F-8C09F491821E}"/>
              </a:ext>
            </a:extLst>
          </p:cNvPr>
          <p:cNvSpPr/>
          <p:nvPr/>
        </p:nvSpPr>
        <p:spPr>
          <a:xfrm>
            <a:off x="4673600" y="1968938"/>
            <a:ext cx="2799255" cy="45544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overview">
            <a:hlinkClick r:id="" action="ppaction://media"/>
            <a:extLst>
              <a:ext uri="{FF2B5EF4-FFF2-40B4-BE49-F238E27FC236}">
                <a16:creationId xmlns:a16="http://schemas.microsoft.com/office/drawing/2014/main" id="{D64449D4-E9AE-4BC4-BE6A-AEBF3EBA5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421" y="879284"/>
            <a:ext cx="7652239" cy="4067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A44C3-FF81-466F-B30C-D80F1789A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" y="3113558"/>
            <a:ext cx="855592" cy="1065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E7F98-721A-4571-AE93-BA82EF0A93AE}"/>
              </a:ext>
            </a:extLst>
          </p:cNvPr>
          <p:cNvSpPr txBox="1"/>
          <p:nvPr/>
        </p:nvSpPr>
        <p:spPr>
          <a:xfrm>
            <a:off x="616996" y="264402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Evolution of the Social Network over time</a:t>
            </a:r>
          </a:p>
        </p:txBody>
      </p:sp>
    </p:spTree>
    <p:extLst>
      <p:ext uri="{BB962C8B-B14F-4D97-AF65-F5344CB8AC3E}">
        <p14:creationId xmlns:p14="http://schemas.microsoft.com/office/powerpoint/2010/main" val="24259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0EA83-B10E-4780-B8A6-200D6E4D8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689E9D-80C8-482A-A56B-C22D306DD206}"/>
              </a:ext>
            </a:extLst>
          </p:cNvPr>
          <p:cNvSpPr txBox="1">
            <a:spLocks/>
          </p:cNvSpPr>
          <p:nvPr/>
        </p:nvSpPr>
        <p:spPr>
          <a:xfrm>
            <a:off x="951268" y="365125"/>
            <a:ext cx="7020140" cy="5579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69F838D-870C-4936-B1C6-F5FFE663ADE2}"/>
              </a:ext>
            </a:extLst>
          </p:cNvPr>
          <p:cNvSpPr/>
          <p:nvPr/>
        </p:nvSpPr>
        <p:spPr>
          <a:xfrm>
            <a:off x="3047713" y="1327282"/>
            <a:ext cx="268448" cy="3108543"/>
          </a:xfrm>
          <a:prstGeom prst="downArrow">
            <a:avLst>
              <a:gd name="adj1" fmla="val 50000"/>
              <a:gd name="adj2" fmla="val 365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087BB-4A07-4B0A-A99B-CE7D45BAF918}"/>
              </a:ext>
            </a:extLst>
          </p:cNvPr>
          <p:cNvSpPr txBox="1"/>
          <p:nvPr/>
        </p:nvSpPr>
        <p:spPr>
          <a:xfrm>
            <a:off x="1163606" y="1542726"/>
            <a:ext cx="1275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1500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1600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1700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6DC6-B9A7-4E33-B0B9-52B68192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38" y="1310668"/>
            <a:ext cx="3558848" cy="311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F2DDC-7DBE-4BA9-B354-D5E360DE4BA1}"/>
              </a:ext>
            </a:extLst>
          </p:cNvPr>
          <p:cNvSpPr txBox="1"/>
          <p:nvPr/>
        </p:nvSpPr>
        <p:spPr>
          <a:xfrm>
            <a:off x="472966" y="264402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Evolution of the correlation between 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328804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DD0D7-8F7F-4964-9C0F-A1E08E010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F67033-78AD-4481-905E-30FAB5D6E8A7}"/>
              </a:ext>
            </a:extLst>
          </p:cNvPr>
          <p:cNvGrpSpPr/>
          <p:nvPr/>
        </p:nvGrpSpPr>
        <p:grpSpPr>
          <a:xfrm>
            <a:off x="888335" y="851338"/>
            <a:ext cx="7367330" cy="4210229"/>
            <a:chOff x="888335" y="851338"/>
            <a:chExt cx="7367330" cy="42102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E09CB8-1119-451C-999C-1ED758391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/>
            <a:stretch/>
          </p:blipFill>
          <p:spPr>
            <a:xfrm>
              <a:off x="888335" y="851338"/>
              <a:ext cx="7367330" cy="4210229"/>
            </a:xfrm>
            <a:prstGeom prst="rect">
              <a:avLst/>
            </a:prstGeom>
          </p:spPr>
        </p:pic>
        <p:pic>
          <p:nvPicPr>
            <p:cNvPr id="4" name="Picture 2" descr="Image result for henry tudor viii">
              <a:extLst>
                <a:ext uri="{FF2B5EF4-FFF2-40B4-BE49-F238E27FC236}">
                  <a16:creationId xmlns:a16="http://schemas.microsoft.com/office/drawing/2014/main" id="{198D8B04-0832-4412-A534-03277DCCF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38" y="1017130"/>
              <a:ext cx="1034705" cy="58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Image result for charles ii of england">
              <a:extLst>
                <a:ext uri="{FF2B5EF4-FFF2-40B4-BE49-F238E27FC236}">
                  <a16:creationId xmlns:a16="http://schemas.microsoft.com/office/drawing/2014/main" id="{2D695DD1-B08C-4B60-B9EB-490BE537C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98" y="1922661"/>
              <a:ext cx="553287" cy="77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Image result for king james i and vi">
              <a:extLst>
                <a:ext uri="{FF2B5EF4-FFF2-40B4-BE49-F238E27FC236}">
                  <a16:creationId xmlns:a16="http://schemas.microsoft.com/office/drawing/2014/main" id="{DA7554D1-7294-4A25-AA96-472C3F432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633" y="3878125"/>
              <a:ext cx="573730" cy="77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5CADBD-309F-4D7E-8F7D-3053F4747C98}"/>
              </a:ext>
            </a:extLst>
          </p:cNvPr>
          <p:cNvSpPr txBox="1"/>
          <p:nvPr/>
        </p:nvSpPr>
        <p:spPr>
          <a:xfrm>
            <a:off x="472966" y="264402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 centralities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60102743"/>
      </p:ext>
    </p:extLst>
  </p:cSld>
  <p:clrMapOvr>
    <a:masterClrMapping/>
  </p:clrMapOvr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909</Words>
  <Application>Microsoft Office PowerPoint</Application>
  <PresentationFormat>On-screen Show (16:9)</PresentationFormat>
  <Paragraphs>195</Paragraphs>
  <Slides>25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Cambria Math</vt:lpstr>
      <vt:lpstr>Calibri</vt:lpstr>
      <vt:lpstr>Courier New</vt:lpstr>
      <vt:lpstr>DengXian</vt:lpstr>
      <vt:lpstr>Cinzel</vt:lpstr>
      <vt:lpstr>FontAwesome</vt:lpstr>
      <vt:lpstr>Arial</vt:lpstr>
      <vt:lpstr>Libre Baskerville</vt:lpstr>
      <vt:lpstr>Dolabella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mona lisa</cp:lastModifiedBy>
  <cp:revision>19</cp:revision>
  <dcterms:modified xsi:type="dcterms:W3CDTF">2018-11-28T15:59:12Z</dcterms:modified>
</cp:coreProperties>
</file>